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13" r:id="rId2"/>
    <p:sldId id="332" r:id="rId3"/>
    <p:sldId id="333" r:id="rId4"/>
    <p:sldId id="338" r:id="rId5"/>
    <p:sldId id="339" r:id="rId6"/>
    <p:sldId id="336" r:id="rId7"/>
    <p:sldId id="326" r:id="rId8"/>
    <p:sldId id="327" r:id="rId9"/>
    <p:sldId id="340" r:id="rId10"/>
    <p:sldId id="30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ulaa"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28" autoAdjust="0"/>
    <p:restoredTop sz="76267" autoAdjust="0"/>
  </p:normalViewPr>
  <p:slideViewPr>
    <p:cSldViewPr>
      <p:cViewPr varScale="1">
        <p:scale>
          <a:sx n="63" d="100"/>
          <a:sy n="63" d="100"/>
        </p:scale>
        <p:origin x="-1896"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A3A62F61-43D3-4A88-9F5A-553F87D84A3B}" type="datetimeFigureOut">
              <a:rPr lang="en-US" smtClean="0"/>
              <a:pPr/>
              <a:t>3/17/2017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9D50CA0-B441-4ABA-8125-76005EF05A21}" type="slidenum">
              <a:rPr lang="en-US" smtClean="0"/>
              <a:pPr/>
              <a:t>‹#›</a:t>
            </a:fld>
            <a:endParaRPr lang="en-US"/>
          </a:p>
        </p:txBody>
      </p:sp>
    </p:spTree>
    <p:extLst>
      <p:ext uri="{BB962C8B-B14F-4D97-AF65-F5344CB8AC3E}">
        <p14:creationId xmlns:p14="http://schemas.microsoft.com/office/powerpoint/2010/main" xmlns="" val="195181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mn-MN" dirty="0" smtClean="0"/>
              <a:t>Төрийн албаны тухай хуулийн 23.2</a:t>
            </a:r>
          </a:p>
          <a:p>
            <a:r>
              <a:rPr lang="mn-MN" dirty="0" smtClean="0"/>
              <a:t>Сонгуулийн</a:t>
            </a:r>
            <a:r>
              <a:rPr lang="mn-MN" baseline="0" dirty="0" smtClean="0"/>
              <a:t> тухай хууль 154.4</a:t>
            </a:r>
            <a:endParaRPr lang="en-US" dirty="0"/>
          </a:p>
        </p:txBody>
      </p:sp>
      <p:sp>
        <p:nvSpPr>
          <p:cNvPr id="4" name="Slide Number Placeholder 3"/>
          <p:cNvSpPr>
            <a:spLocks noGrp="1"/>
          </p:cNvSpPr>
          <p:nvPr>
            <p:ph type="sldNum" sz="quarter" idx="10"/>
          </p:nvPr>
        </p:nvSpPr>
        <p:spPr/>
        <p:txBody>
          <a:bodyPr/>
          <a:lstStyle/>
          <a:p>
            <a:fld id="{59D50CA0-B441-4ABA-8125-76005EF05A21}" type="slidenum">
              <a:rPr lang="en-US" smtClean="0"/>
              <a:pPr/>
              <a:t>5</a:t>
            </a:fld>
            <a:endParaRPr lang="en-US"/>
          </a:p>
        </p:txBody>
      </p:sp>
    </p:spTree>
    <p:extLst>
      <p:ext uri="{BB962C8B-B14F-4D97-AF65-F5344CB8AC3E}">
        <p14:creationId xmlns:p14="http://schemas.microsoft.com/office/powerpoint/2010/main" xmlns="" val="316246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t"/>
            <a:r>
              <a:rPr lang="mn-MN" sz="1200" b="0" i="0" kern="1200" dirty="0" smtClean="0">
                <a:solidFill>
                  <a:schemeClr val="tx1"/>
                </a:solidFill>
                <a:latin typeface="+mn-lt"/>
                <a:ea typeface="+mn-ea"/>
                <a:cs typeface="+mn-cs"/>
              </a:rPr>
              <a:t>139.4.“Монгол Улсын уугуул иргэн” гэж Монгол Улсын харьяат эцэг, эхээс төрж, түүнээс хойш тус улсын харьяат хэвээр байгааг ойлгоно.</a:t>
            </a:r>
          </a:p>
          <a:p>
            <a:pPr fontAlgn="t"/>
            <a:r>
              <a:rPr lang="mn-MN" sz="1200" b="0" i="0" kern="1200" dirty="0" smtClean="0">
                <a:solidFill>
                  <a:schemeClr val="tx1"/>
                </a:solidFill>
                <a:latin typeface="+mn-lt"/>
                <a:ea typeface="+mn-ea"/>
                <a:cs typeface="+mn-cs"/>
              </a:rPr>
              <a:t>139.5.“Сүүлийн таваас доошгүй жил эх орондоо байнга оршин суусан” гэж анхан шатны санал авах өдрөөс өмнөх хуанлийн таван жилийн хугацаанд тасралтгүй зургаан сараас дээш хугацаагаар гадаад улсад оршин суугаагүй байхыг ойлгоно.</a:t>
            </a:r>
          </a:p>
          <a:p>
            <a:pPr fontAlgn="t"/>
            <a:r>
              <a:rPr lang="mn-MN" sz="1200" b="0" i="0" kern="1200" dirty="0" smtClean="0">
                <a:solidFill>
                  <a:schemeClr val="tx1"/>
                </a:solidFill>
                <a:latin typeface="+mn-lt"/>
                <a:ea typeface="+mn-ea"/>
                <a:cs typeface="+mn-cs"/>
              </a:rPr>
              <a:t>139.7.Нэг намын гишүүнийг өөр намаас, намууд хамтарсан тохиолдолд тухайн хамтарсан намуудаас өөр намын гишүүнийг нэр дэвшүүлэхийг тус тус хориглоно.</a:t>
            </a:r>
          </a:p>
          <a:p>
            <a:pPr fontAlgn="t"/>
            <a:r>
              <a:rPr lang="mn-MN" sz="1200" b="0" i="0" kern="1200" dirty="0" smtClean="0">
                <a:solidFill>
                  <a:schemeClr val="tx1"/>
                </a:solidFill>
                <a:latin typeface="+mn-lt"/>
                <a:ea typeface="+mn-ea"/>
                <a:cs typeface="+mn-cs"/>
              </a:rPr>
              <a:t>139.8.Нам аливаа нэг намын гишүүн бус иргэнийг түүний бичгээр гаргасан зөвшөөрлийн үндсэн дээр нэрийг нь дэвшүүлж болно.</a:t>
            </a:r>
          </a:p>
          <a:p>
            <a:endParaRPr lang="en-US" dirty="0"/>
          </a:p>
        </p:txBody>
      </p:sp>
      <p:sp>
        <p:nvSpPr>
          <p:cNvPr id="4" name="Slide Number Placeholder 3"/>
          <p:cNvSpPr>
            <a:spLocks noGrp="1"/>
          </p:cNvSpPr>
          <p:nvPr>
            <p:ph type="sldNum" sz="quarter" idx="10"/>
          </p:nvPr>
        </p:nvSpPr>
        <p:spPr/>
        <p:txBody>
          <a:bodyPr/>
          <a:lstStyle/>
          <a:p>
            <a:fld id="{59D50CA0-B441-4ABA-8125-76005EF05A21}" type="slidenum">
              <a:rPr lang="en-US" smtClean="0"/>
              <a:pPr/>
              <a:t>6</a:t>
            </a:fld>
            <a:endParaRPr lang="en-US"/>
          </a:p>
        </p:txBody>
      </p:sp>
    </p:spTree>
    <p:extLst>
      <p:ext uri="{BB962C8B-B14F-4D97-AF65-F5344CB8AC3E}">
        <p14:creationId xmlns:p14="http://schemas.microsoft.com/office/powerpoint/2010/main" xmlns="" val="237090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200" dirty="0" err="1" smtClean="0">
                <a:latin typeface="Times New Roman Mon" pitchFamily="18" charset="0"/>
              </a:rPr>
              <a:t>Нэр</a:t>
            </a:r>
            <a:r>
              <a:rPr lang="en-US" sz="1200" dirty="0" smtClean="0">
                <a:latin typeface="Times New Roman Mon" pitchFamily="18" charset="0"/>
              </a:rPr>
              <a:t> </a:t>
            </a:r>
            <a:r>
              <a:rPr lang="en-US" sz="1200" dirty="0" err="1" smtClean="0">
                <a:latin typeface="Times New Roman Mon" pitchFamily="18" charset="0"/>
              </a:rPr>
              <a:t>дэвшигчийг</a:t>
            </a:r>
            <a:r>
              <a:rPr lang="en-US" sz="1200" dirty="0" smtClean="0">
                <a:latin typeface="Times New Roman Mon" pitchFamily="18" charset="0"/>
              </a:rPr>
              <a:t> </a:t>
            </a:r>
            <a:r>
              <a:rPr lang="en-US" sz="1200" dirty="0" err="1" smtClean="0">
                <a:latin typeface="Times New Roman Mon" pitchFamily="18" charset="0"/>
              </a:rPr>
              <a:t>бүртгэсэн</a:t>
            </a:r>
            <a:r>
              <a:rPr lang="en-US" sz="1200" dirty="0" smtClean="0">
                <a:latin typeface="Times New Roman Mon" pitchFamily="18" charset="0"/>
              </a:rPr>
              <a:t> </a:t>
            </a:r>
            <a:r>
              <a:rPr lang="en-US" sz="1200" dirty="0" err="1" smtClean="0">
                <a:latin typeface="Times New Roman Mon" pitchFamily="18" charset="0"/>
              </a:rPr>
              <a:t>бол</a:t>
            </a:r>
            <a:r>
              <a:rPr lang="en-US" sz="1200" dirty="0" smtClean="0">
                <a:latin typeface="Times New Roman Mon" pitchFamily="18" charset="0"/>
              </a:rPr>
              <a:t> </a:t>
            </a:r>
            <a:r>
              <a:rPr lang="en-US" sz="1200" dirty="0" err="1" smtClean="0">
                <a:latin typeface="Times New Roman Mon" pitchFamily="18" charset="0"/>
              </a:rPr>
              <a:t>нэр</a:t>
            </a:r>
            <a:r>
              <a:rPr lang="en-US" sz="1200" dirty="0" smtClean="0">
                <a:latin typeface="Times New Roman Mon" pitchFamily="18" charset="0"/>
              </a:rPr>
              <a:t> </a:t>
            </a:r>
            <a:r>
              <a:rPr lang="en-US" sz="1200" dirty="0" err="1" smtClean="0">
                <a:latin typeface="Times New Roman Mon" pitchFamily="18" charset="0"/>
              </a:rPr>
              <a:t>дэвшигчийн</a:t>
            </a:r>
            <a:r>
              <a:rPr lang="en-US" sz="1200" dirty="0" smtClean="0">
                <a:latin typeface="Times New Roman Mon" pitchFamily="18" charset="0"/>
              </a:rPr>
              <a:t> </a:t>
            </a:r>
            <a:r>
              <a:rPr lang="en-US" sz="1200" dirty="0" err="1" smtClean="0">
                <a:latin typeface="Times New Roman Mon" pitchFamily="18" charset="0"/>
              </a:rPr>
              <a:t>үнэмлэхийг</a:t>
            </a:r>
            <a:r>
              <a:rPr lang="en-US" sz="1200" dirty="0" smtClean="0">
                <a:latin typeface="Times New Roman Mon" pitchFamily="18" charset="0"/>
              </a:rPr>
              <a:t> </a:t>
            </a:r>
            <a:r>
              <a:rPr lang="en-US" sz="1200" dirty="0" err="1" smtClean="0">
                <a:latin typeface="Times New Roman Mon" pitchFamily="18" charset="0"/>
              </a:rPr>
              <a:t>санал</a:t>
            </a:r>
            <a:r>
              <a:rPr lang="en-US" sz="1200" dirty="0" smtClean="0">
                <a:latin typeface="Times New Roman Mon" pitchFamily="18" charset="0"/>
              </a:rPr>
              <a:t> </a:t>
            </a:r>
            <a:r>
              <a:rPr lang="en-US" sz="1200" dirty="0" err="1" smtClean="0">
                <a:latin typeface="Times New Roman Mon" pitchFamily="18" charset="0"/>
              </a:rPr>
              <a:t>авах</a:t>
            </a:r>
            <a:r>
              <a:rPr lang="en-US" sz="1200" dirty="0" smtClean="0">
                <a:latin typeface="Times New Roman Mon" pitchFamily="18" charset="0"/>
              </a:rPr>
              <a:t> </a:t>
            </a:r>
            <a:r>
              <a:rPr lang="en-US" sz="1200" dirty="0" err="1" smtClean="0">
                <a:latin typeface="Times New Roman Mon" pitchFamily="18" charset="0"/>
              </a:rPr>
              <a:t>өдрөөс</a:t>
            </a:r>
            <a:r>
              <a:rPr lang="en-US" sz="1200" dirty="0" smtClean="0">
                <a:latin typeface="Times New Roman Mon" pitchFamily="18" charset="0"/>
              </a:rPr>
              <a:t> </a:t>
            </a:r>
            <a:r>
              <a:rPr lang="en-US" sz="1200" b="1" dirty="0" smtClean="0">
                <a:latin typeface="Times New Roman Mon" pitchFamily="18" charset="0"/>
              </a:rPr>
              <a:t>22 </a:t>
            </a:r>
            <a:r>
              <a:rPr lang="en-US" sz="1200" b="1" dirty="0" err="1" smtClean="0">
                <a:latin typeface="Times New Roman Mon" pitchFamily="18" charset="0"/>
              </a:rPr>
              <a:t>хоногийн</a:t>
            </a:r>
            <a:r>
              <a:rPr lang="en-US" sz="1200" b="1" dirty="0" smtClean="0">
                <a:latin typeface="Times New Roman Mon" pitchFamily="18" charset="0"/>
              </a:rPr>
              <a:t> </a:t>
            </a:r>
            <a:r>
              <a:rPr lang="en-US" sz="1200" b="1" dirty="0" err="1" smtClean="0">
                <a:latin typeface="Times New Roman Mon" pitchFamily="18" charset="0"/>
              </a:rPr>
              <a:t>өмнө</a:t>
            </a:r>
            <a:r>
              <a:rPr lang="en-US" sz="1200" b="1" dirty="0" smtClean="0">
                <a:latin typeface="Times New Roman Mon" pitchFamily="18" charset="0"/>
              </a:rPr>
              <a:t> </a:t>
            </a:r>
            <a:r>
              <a:rPr lang="mn-MN" sz="1200" b="1" dirty="0" smtClean="0">
                <a:latin typeface="Times New Roman Mon" pitchFamily="18" charset="0"/>
              </a:rPr>
              <a:t>буюу 2016 оны 6 дугаар сарын 07-ны өдөр </a:t>
            </a:r>
            <a:r>
              <a:rPr lang="en-US" sz="1200" b="1" dirty="0" err="1" smtClean="0">
                <a:latin typeface="Times New Roman Mon" pitchFamily="18" charset="0"/>
              </a:rPr>
              <a:t>нэг</a:t>
            </a:r>
            <a:r>
              <a:rPr lang="en-US" sz="1200" b="1" dirty="0" smtClean="0">
                <a:latin typeface="Times New Roman Mon" pitchFamily="18" charset="0"/>
              </a:rPr>
              <a:t> </a:t>
            </a:r>
            <a:r>
              <a:rPr lang="en-US" sz="1200" dirty="0" err="1" smtClean="0">
                <a:latin typeface="Times New Roman Mon" pitchFamily="18" charset="0"/>
              </a:rPr>
              <a:t>өдөр</a:t>
            </a:r>
            <a:r>
              <a:rPr lang="en-US" sz="1200" dirty="0" smtClean="0">
                <a:latin typeface="Times New Roman Mon" pitchFamily="18" charset="0"/>
              </a:rPr>
              <a:t> </a:t>
            </a:r>
            <a:r>
              <a:rPr lang="en-US" sz="1200" dirty="0" err="1" smtClean="0">
                <a:latin typeface="Times New Roman Mon" pitchFamily="18" charset="0"/>
              </a:rPr>
              <a:t>олгоно</a:t>
            </a:r>
            <a:r>
              <a:rPr lang="en-US" sz="1200" dirty="0" smtClean="0">
                <a:latin typeface="Times New Roman Mon" pitchFamily="18" charset="0"/>
              </a:rPr>
              <a:t>.</a:t>
            </a:r>
            <a:r>
              <a:rPr lang="mn-MN" sz="1200" dirty="0" smtClean="0">
                <a:latin typeface="Times New Roman Mon" pitchFamily="18" charset="0"/>
              </a:rPr>
              <a:t> /Хуулийн 157.10/</a:t>
            </a:r>
          </a:p>
          <a:p>
            <a:pPr algn="just"/>
            <a:r>
              <a:rPr lang="en-US" sz="1200" dirty="0" err="1" smtClean="0">
                <a:latin typeface="Times New Roman Mon" pitchFamily="18" charset="0"/>
              </a:rPr>
              <a:t>Нэр</a:t>
            </a:r>
            <a:r>
              <a:rPr lang="en-US" sz="1200" dirty="0" smtClean="0">
                <a:latin typeface="Times New Roman Mon" pitchFamily="18" charset="0"/>
              </a:rPr>
              <a:t> </a:t>
            </a:r>
            <a:r>
              <a:rPr lang="en-US" sz="1200" dirty="0" err="1" smtClean="0">
                <a:latin typeface="Times New Roman Mon" pitchFamily="18" charset="0"/>
              </a:rPr>
              <a:t>дэвшигчийн</a:t>
            </a:r>
            <a:r>
              <a:rPr lang="en-US" sz="1200" dirty="0" smtClean="0">
                <a:latin typeface="Times New Roman Mon" pitchFamily="18" charset="0"/>
              </a:rPr>
              <a:t> </a:t>
            </a:r>
            <a:r>
              <a:rPr lang="en-US" sz="1200" dirty="0" err="1" smtClean="0">
                <a:latin typeface="Times New Roman Mon" pitchFamily="18" charset="0"/>
              </a:rPr>
              <a:t>үнэмлэхийг</a:t>
            </a:r>
            <a:r>
              <a:rPr lang="en-US" sz="1200" dirty="0" smtClean="0">
                <a:latin typeface="Times New Roman Mon" pitchFamily="18" charset="0"/>
              </a:rPr>
              <a:t> </a:t>
            </a:r>
            <a:r>
              <a:rPr lang="en-US" sz="1200" dirty="0" err="1" smtClean="0">
                <a:latin typeface="Times New Roman Mon" pitchFamily="18" charset="0"/>
              </a:rPr>
              <a:t>нэр</a:t>
            </a:r>
            <a:r>
              <a:rPr lang="en-US" sz="1200" dirty="0" smtClean="0">
                <a:latin typeface="Times New Roman Mon" pitchFamily="18" charset="0"/>
              </a:rPr>
              <a:t> </a:t>
            </a:r>
            <a:r>
              <a:rPr lang="en-US" sz="1200" dirty="0" err="1" smtClean="0">
                <a:latin typeface="Times New Roman Mon" pitchFamily="18" charset="0"/>
              </a:rPr>
              <a:t>дэвшигчид</a:t>
            </a:r>
            <a:r>
              <a:rPr lang="en-US" sz="1200" dirty="0" smtClean="0">
                <a:latin typeface="Times New Roman Mon" pitchFamily="18" charset="0"/>
              </a:rPr>
              <a:t> </a:t>
            </a:r>
            <a:r>
              <a:rPr lang="en-US" sz="1200" dirty="0" err="1" smtClean="0">
                <a:latin typeface="Times New Roman Mon" pitchFamily="18" charset="0"/>
              </a:rPr>
              <a:t>өөрт</a:t>
            </a:r>
            <a:r>
              <a:rPr lang="en-US" sz="1200" dirty="0" smtClean="0">
                <a:latin typeface="Times New Roman Mon" pitchFamily="18" charset="0"/>
              </a:rPr>
              <a:t> </a:t>
            </a:r>
            <a:r>
              <a:rPr lang="en-US" sz="1200" dirty="0" err="1" smtClean="0">
                <a:latin typeface="Times New Roman Mon" pitchFamily="18" charset="0"/>
              </a:rPr>
              <a:t>нь</a:t>
            </a:r>
            <a:r>
              <a:rPr lang="en-US" sz="1200" dirty="0" smtClean="0">
                <a:latin typeface="Times New Roman Mon" pitchFamily="18" charset="0"/>
              </a:rPr>
              <a:t>, </a:t>
            </a:r>
            <a:r>
              <a:rPr lang="en-US" sz="1200" dirty="0" err="1" smtClean="0">
                <a:latin typeface="Times New Roman Mon" pitchFamily="18" charset="0"/>
              </a:rPr>
              <a:t>эсхүл</a:t>
            </a:r>
            <a:r>
              <a:rPr lang="en-US" sz="1200" dirty="0" smtClean="0">
                <a:latin typeface="Times New Roman Mon" pitchFamily="18" charset="0"/>
              </a:rPr>
              <a:t> </a:t>
            </a:r>
            <a:r>
              <a:rPr lang="en-US" sz="1200" dirty="0" err="1" smtClean="0">
                <a:latin typeface="Times New Roman Mon" pitchFamily="18" charset="0"/>
              </a:rPr>
              <a:t>төлөөлөгчид</a:t>
            </a:r>
            <a:r>
              <a:rPr lang="en-US" sz="1200" dirty="0" smtClean="0">
                <a:latin typeface="Times New Roman Mon" pitchFamily="18" charset="0"/>
              </a:rPr>
              <a:t> </a:t>
            </a:r>
            <a:r>
              <a:rPr lang="en-US" sz="1200" dirty="0" err="1" smtClean="0">
                <a:latin typeface="Times New Roman Mon" pitchFamily="18" charset="0"/>
              </a:rPr>
              <a:t>нь</a:t>
            </a:r>
            <a:r>
              <a:rPr lang="en-US" sz="1200" dirty="0" smtClean="0">
                <a:latin typeface="Times New Roman Mon" pitchFamily="18" charset="0"/>
              </a:rPr>
              <a:t> </a:t>
            </a:r>
            <a:r>
              <a:rPr lang="en-US" sz="1200" dirty="0" err="1" smtClean="0">
                <a:latin typeface="Times New Roman Mon" pitchFamily="18" charset="0"/>
              </a:rPr>
              <a:t>олгоно</a:t>
            </a:r>
            <a:r>
              <a:rPr lang="en-US" sz="1200" dirty="0" smtClean="0">
                <a:latin typeface="Times New Roman Mon" pitchFamily="18" charset="0"/>
              </a:rPr>
              <a:t>. </a:t>
            </a:r>
            <a:r>
              <a:rPr lang="mn-MN" sz="1200" dirty="0" smtClean="0">
                <a:latin typeface="Times New Roman Mon" pitchFamily="18" charset="0"/>
              </a:rPr>
              <a:t> /Хуулийн 157.11/</a:t>
            </a:r>
            <a:r>
              <a:rPr lang="en-US" sz="1200" dirty="0" smtClean="0">
                <a:latin typeface="Times New Roman Mon" pitchFamily="18" charset="0"/>
              </a:rPr>
              <a:t> </a:t>
            </a:r>
          </a:p>
          <a:p>
            <a:endParaRPr lang="en-US" dirty="0"/>
          </a:p>
        </p:txBody>
      </p:sp>
      <p:sp>
        <p:nvSpPr>
          <p:cNvPr id="4" name="Slide Number Placeholder 3"/>
          <p:cNvSpPr>
            <a:spLocks noGrp="1"/>
          </p:cNvSpPr>
          <p:nvPr>
            <p:ph type="sldNum" sz="quarter" idx="10"/>
          </p:nvPr>
        </p:nvSpPr>
        <p:spPr/>
        <p:txBody>
          <a:bodyPr/>
          <a:lstStyle/>
          <a:p>
            <a:fld id="{59D50CA0-B441-4ABA-8125-76005EF05A21}" type="slidenum">
              <a:rPr lang="en-US" smtClean="0"/>
              <a:pPr/>
              <a:t>8</a:t>
            </a:fld>
            <a:endParaRPr lang="en-US"/>
          </a:p>
        </p:txBody>
      </p:sp>
    </p:spTree>
    <p:extLst>
      <p:ext uri="{BB962C8B-B14F-4D97-AF65-F5344CB8AC3E}">
        <p14:creationId xmlns:p14="http://schemas.microsoft.com/office/powerpoint/2010/main" xmlns="" val="32962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79ECC-308E-4E5B-8751-92051C371244}" type="datetimeFigureOut">
              <a:rPr lang="en-US" smtClean="0"/>
              <a:pPr/>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F79ECC-308E-4E5B-8751-92051C371244}" type="datetimeFigureOut">
              <a:rPr lang="en-US" smtClean="0"/>
              <a:pPr/>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F79ECC-308E-4E5B-8751-92051C371244}" type="datetimeFigureOut">
              <a:rPr lang="en-US" smtClean="0"/>
              <a:pPr/>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79ECC-308E-4E5B-8751-92051C371244}" type="datetimeFigureOut">
              <a:rPr lang="en-US" smtClean="0"/>
              <a:pPr/>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79ECC-308E-4E5B-8751-92051C371244}" type="datetimeFigureOut">
              <a:rPr lang="en-US" smtClean="0"/>
              <a:pPr/>
              <a:t>3/17/2017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79ECC-308E-4E5B-8751-92051C371244}" type="datetimeFigureOut">
              <a:rPr lang="en-US" smtClean="0"/>
              <a:pPr/>
              <a:t>3/17/2017</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A14BF-C7FC-4942-B401-3B1AAA0A23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ELECTION's\PRESIDENT ELECTION'S\2013-Pres.election\Geree\Shinryo\LOGO-GECM.png"/>
          <p:cNvPicPr>
            <a:picLocks noChangeAspect="1" noChangeArrowheads="1"/>
          </p:cNvPicPr>
          <p:nvPr/>
        </p:nvPicPr>
        <p:blipFill>
          <a:blip r:embed="rId2" cstate="print"/>
          <a:srcRect/>
          <a:stretch>
            <a:fillRect/>
          </a:stretch>
        </p:blipFill>
        <p:spPr bwMode="auto">
          <a:xfrm>
            <a:off x="3276600" y="762000"/>
            <a:ext cx="2562870" cy="1600200"/>
          </a:xfrm>
          <a:prstGeom prst="rect">
            <a:avLst/>
          </a:prstGeom>
          <a:noFill/>
        </p:spPr>
      </p:pic>
      <p:sp>
        <p:nvSpPr>
          <p:cNvPr id="5" name="Title 1"/>
          <p:cNvSpPr txBox="1">
            <a:spLocks/>
          </p:cNvSpPr>
          <p:nvPr/>
        </p:nvSpPr>
        <p:spPr>
          <a:xfrm>
            <a:off x="762000" y="1905000"/>
            <a:ext cx="7924800" cy="3200400"/>
          </a:xfrm>
          <a:prstGeom prst="rect">
            <a:avLst/>
          </a:prstGeom>
        </p:spPr>
        <p:txBody>
          <a:bodyPr vert="horz" lIns="91440" tIns="45720" rIns="91440" bIns="45720" rtlCol="0" anchor="ctr">
            <a:noAutofit/>
          </a:bodyPr>
          <a:lstStyle/>
          <a:p>
            <a:pPr lvl="0" algn="ctr">
              <a:spcBef>
                <a:spcPct val="0"/>
              </a:spcBef>
              <a:defRPr/>
            </a:pPr>
            <a:r>
              <a:rPr lang="en-US" sz="5400" b="1" dirty="0" smtClean="0">
                <a:solidFill>
                  <a:srgbClr val="002060"/>
                </a:solidFill>
                <a:latin typeface="Times New Roman" pitchFamily="18" charset="0"/>
                <a:cs typeface="Arial" pitchFamily="34" charset="0"/>
              </a:rPr>
              <a:t/>
            </a:r>
            <a:br>
              <a:rPr lang="en-US" sz="5400" b="1" dirty="0" smtClean="0">
                <a:solidFill>
                  <a:srgbClr val="002060"/>
                </a:solidFill>
                <a:latin typeface="Times New Roman" pitchFamily="18" charset="0"/>
                <a:cs typeface="Arial" pitchFamily="34" charset="0"/>
              </a:rPr>
            </a:br>
            <a:r>
              <a:rPr lang="mn-MN" sz="5400" b="1" dirty="0" smtClean="0">
                <a:solidFill>
                  <a:srgbClr val="002060"/>
                </a:solidFill>
                <a:latin typeface="Times New Roman" pitchFamily="18" charset="0"/>
                <a:cs typeface="Arial" pitchFamily="34" charset="0"/>
              </a:rPr>
              <a:t>Нэр дэвшигчдийн бүртгэл</a:t>
            </a:r>
            <a:endParaRPr kumimoji="0" lang="en-US" sz="5400" b="1" i="0" u="none" strike="noStrike" kern="1200" cap="none" spc="0" normalizeH="0" noProof="0" dirty="0">
              <a:ln>
                <a:noFill/>
              </a:ln>
              <a:solidFill>
                <a:srgbClr val="002060"/>
              </a:solidFill>
              <a:effectLst/>
              <a:uLnTx/>
              <a:uFillTx/>
              <a:latin typeface="Times New Roman" pitchFamily="18" charset="0"/>
              <a:ea typeface="+mj-ea"/>
              <a:cs typeface="+mj-cs"/>
            </a:endParaRPr>
          </a:p>
        </p:txBody>
      </p:sp>
      <p:sp>
        <p:nvSpPr>
          <p:cNvPr id="7" name="Title 1"/>
          <p:cNvSpPr txBox="1">
            <a:spLocks/>
          </p:cNvSpPr>
          <p:nvPr/>
        </p:nvSpPr>
        <p:spPr>
          <a:xfrm>
            <a:off x="685800" y="5181600"/>
            <a:ext cx="7848600" cy="1066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a:r>
            <a:br>
              <a:rPr kumimoji="0" lang="en-US"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mn-MN"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a:r>
            <a:br>
              <a:rPr kumimoji="0" lang="mn-MN"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mn-MN"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a:r>
            <a:br>
              <a:rPr kumimoji="0" lang="mn-MN"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en-US"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www.gec.gov.mn </a:t>
            </a:r>
            <a:br>
              <a:rPr kumimoji="0" lang="en-US" sz="22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endParaRPr kumimoji="0" lang="en-US" sz="22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GECM.png"/>
          <p:cNvPicPr>
            <a:picLocks noChangeAspect="1"/>
          </p:cNvPicPr>
          <p:nvPr/>
        </p:nvPicPr>
        <p:blipFill>
          <a:blip r:embed="rId2" cstate="print"/>
          <a:stretch>
            <a:fillRect/>
          </a:stretch>
        </p:blipFill>
        <p:spPr>
          <a:xfrm>
            <a:off x="3048000" y="1752600"/>
            <a:ext cx="2907590" cy="1815436"/>
          </a:xfrm>
          <a:prstGeom prst="rect">
            <a:avLst/>
          </a:prstGeom>
        </p:spPr>
      </p:pic>
      <p:sp>
        <p:nvSpPr>
          <p:cNvPr id="3" name="Rectangle 2"/>
          <p:cNvSpPr/>
          <p:nvPr/>
        </p:nvSpPr>
        <p:spPr>
          <a:xfrm>
            <a:off x="2819400" y="3911025"/>
            <a:ext cx="3505200" cy="584775"/>
          </a:xfrm>
          <a:prstGeom prst="rect">
            <a:avLst/>
          </a:prstGeom>
        </p:spPr>
        <p:txBody>
          <a:bodyPr wrap="square">
            <a:spAutoFit/>
          </a:bodyPr>
          <a:lstStyle/>
          <a:p>
            <a:pPr algn="ctr"/>
            <a:r>
              <a:rPr lang="en-US" sz="3200" b="1" dirty="0" smtClean="0">
                <a:solidFill>
                  <a:schemeClr val="tx2">
                    <a:lumMod val="75000"/>
                  </a:schemeClr>
                </a:solidFill>
                <a:latin typeface="Times New Roman" pitchFamily="18" charset="0"/>
                <a:cs typeface="Times New Roman" pitchFamily="18" charset="0"/>
              </a:rPr>
              <a:t>www</a:t>
            </a:r>
            <a:r>
              <a:rPr lang="mn-MN" sz="3200" b="1" dirty="0" smtClean="0">
                <a:solidFill>
                  <a:schemeClr val="tx2">
                    <a:lumMod val="75000"/>
                  </a:schemeClr>
                </a:solidFill>
                <a:latin typeface="Times New Roman" pitchFamily="18" charset="0"/>
                <a:cs typeface="Times New Roman" pitchFamily="18" charset="0"/>
              </a:rPr>
              <a:t>.</a:t>
            </a:r>
            <a:r>
              <a:rPr lang="en-US" sz="3200" b="1" dirty="0" smtClean="0">
                <a:solidFill>
                  <a:schemeClr val="tx2">
                    <a:lumMod val="75000"/>
                  </a:schemeClr>
                </a:solidFill>
                <a:latin typeface="Times New Roman" pitchFamily="18" charset="0"/>
                <a:cs typeface="Times New Roman" pitchFamily="18" charset="0"/>
              </a:rPr>
              <a:t>gec.gov.mn</a:t>
            </a:r>
            <a:endParaRPr lang="en-US" sz="32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n-MN" b="1" dirty="0" smtClean="0">
                <a:solidFill>
                  <a:schemeClr val="tx2">
                    <a:lumMod val="75000"/>
                  </a:schemeClr>
                </a:solidFill>
                <a:latin typeface="Times New Roman" pitchFamily="18" charset="0"/>
                <a:cs typeface="Times New Roman" pitchFamily="18" charset="0"/>
              </a:rPr>
              <a:t>АГУУЛГА</a:t>
            </a:r>
            <a:endParaRPr lang="en-US"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4400" dirty="0" smtClean="0">
                <a:solidFill>
                  <a:schemeClr val="tx2">
                    <a:lumMod val="75000"/>
                  </a:schemeClr>
                </a:solidFill>
                <a:latin typeface="Times New Roman" pitchFamily="18" charset="0"/>
                <a:cs typeface="Times New Roman" pitchFamily="18" charset="0"/>
              </a:rPr>
              <a:t>Ерөнхийлөгчийн сонгуульд нэр дэвшигчийн бүртгэл</a:t>
            </a:r>
          </a:p>
          <a:p>
            <a:pPr algn="just"/>
            <a:r>
              <a:rPr lang="mn-MN" dirty="0" smtClean="0">
                <a:solidFill>
                  <a:schemeClr val="tx2">
                    <a:lumMod val="75000"/>
                  </a:schemeClr>
                </a:solidFill>
                <a:latin typeface="Times New Roman" pitchFamily="18" charset="0"/>
                <a:cs typeface="Times New Roman" pitchFamily="18" charset="0"/>
              </a:rPr>
              <a:t>УИХ болон орон нутгийн сонгуульд оролцох нам эвсэл, нэр дэвшигчдийн бүртгэл</a:t>
            </a:r>
          </a:p>
          <a:p>
            <a:pPr algn="just"/>
            <a:r>
              <a:rPr lang="mn-MN" dirty="0" smtClean="0">
                <a:solidFill>
                  <a:schemeClr val="tx2">
                    <a:lumMod val="75000"/>
                  </a:schemeClr>
                </a:solidFill>
                <a:latin typeface="Times New Roman" pitchFamily="18" charset="0"/>
                <a:cs typeface="Times New Roman" pitchFamily="18" charset="0"/>
              </a:rPr>
              <a:t>Аймаг, нийслэлийн ИТХ-ын сонгуульд оролцох нам, нэр дэвшигчдийн бүртгэл</a:t>
            </a:r>
            <a:endParaRPr lang="en-US" dirty="0">
              <a:solidFill>
                <a:schemeClr val="tx2">
                  <a:lumMod val="75000"/>
                </a:schemeClr>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286000" y="12954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8229600" cy="1143000"/>
          </a:xfrm>
        </p:spPr>
        <p:txBody>
          <a:bodyPr>
            <a:normAutofit fontScale="90000"/>
          </a:bodyPr>
          <a:lstStyle/>
          <a:p>
            <a:r>
              <a:rPr lang="mn-MN" sz="4800" b="1" dirty="0" smtClean="0">
                <a:solidFill>
                  <a:schemeClr val="tx2">
                    <a:lumMod val="75000"/>
                  </a:schemeClr>
                </a:solidFill>
                <a:latin typeface="Times New Roman" pitchFamily="18" charset="0"/>
                <a:cs typeface="Times New Roman" pitchFamily="18" charset="0"/>
              </a:rPr>
              <a:t>Ерөнхийлөгчийн сонгуульд </a:t>
            </a:r>
            <a:br>
              <a:rPr lang="mn-MN" sz="4800" b="1" dirty="0" smtClean="0">
                <a:solidFill>
                  <a:schemeClr val="tx2">
                    <a:lumMod val="75000"/>
                  </a:schemeClr>
                </a:solidFill>
                <a:latin typeface="Times New Roman" pitchFamily="18" charset="0"/>
                <a:cs typeface="Times New Roman" pitchFamily="18" charset="0"/>
              </a:rPr>
            </a:br>
            <a:r>
              <a:rPr lang="mn-MN" sz="4800" b="1" dirty="0" smtClean="0">
                <a:solidFill>
                  <a:schemeClr val="tx2">
                    <a:lumMod val="75000"/>
                  </a:schemeClr>
                </a:solidFill>
                <a:latin typeface="Times New Roman" pitchFamily="18" charset="0"/>
                <a:cs typeface="Times New Roman" pitchFamily="18" charset="0"/>
              </a:rPr>
              <a:t>нэр дэвшүүлэх</a:t>
            </a:r>
            <a:endParaRPr lang="en-US" sz="4800"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4191000"/>
          </a:xfrm>
        </p:spPr>
        <p:txBody>
          <a:bodyPr>
            <a:normAutofit/>
          </a:bodyPr>
          <a:lstStyle/>
          <a:p>
            <a:r>
              <a:rPr lang="mn-MN" sz="4800" dirty="0" smtClean="0">
                <a:solidFill>
                  <a:schemeClr val="tx2">
                    <a:lumMod val="75000"/>
                  </a:schemeClr>
                </a:solidFill>
                <a:latin typeface="Times New Roman" pitchFamily="18" charset="0"/>
                <a:cs typeface="Times New Roman" pitchFamily="18" charset="0"/>
              </a:rPr>
              <a:t>Сонгуульд нэр дэвшүүлэх ажиллагааг – 2017.5.02-ноос 2017.5.06-ныг дуустал</a:t>
            </a:r>
          </a:p>
          <a:p>
            <a:r>
              <a:rPr lang="mn-MN" sz="4800" dirty="0" smtClean="0">
                <a:solidFill>
                  <a:schemeClr val="tx2">
                    <a:lumMod val="75000"/>
                  </a:schemeClr>
                </a:solidFill>
                <a:latin typeface="Times New Roman" pitchFamily="18" charset="0"/>
                <a:cs typeface="Times New Roman" pitchFamily="18" charset="0"/>
              </a:rPr>
              <a:t>СЕХ-нд 5 хоногт багтаан </a:t>
            </a:r>
            <a:r>
              <a:rPr lang="mn-MN" sz="4800" dirty="0">
                <a:solidFill>
                  <a:schemeClr val="tx2">
                    <a:lumMod val="75000"/>
                  </a:schemeClr>
                </a:solidFill>
                <a:latin typeface="Times New Roman" pitchFamily="18" charset="0"/>
                <a:cs typeface="Times New Roman" pitchFamily="18" charset="0"/>
              </a:rPr>
              <a:t>баримт бичгийг хүргүүлнэ</a:t>
            </a:r>
            <a:r>
              <a:rPr lang="mn-MN" sz="4800" dirty="0" smtClean="0">
                <a:solidFill>
                  <a:schemeClr val="tx2">
                    <a:lumMod val="75000"/>
                  </a:schemeClr>
                </a:solidFill>
                <a:latin typeface="Times New Roman" pitchFamily="18" charset="0"/>
                <a:cs typeface="Times New Roman" pitchFamily="18" charset="0"/>
              </a:rPr>
              <a:t>. </a:t>
            </a:r>
          </a:p>
          <a:p>
            <a:endParaRPr lang="mn-MN" sz="4800" dirty="0" smtClean="0">
              <a:solidFill>
                <a:schemeClr val="tx2">
                  <a:lumMod val="75000"/>
                </a:schemeClr>
              </a:solidFill>
              <a:latin typeface="Times New Roman" pitchFamily="18" charset="0"/>
              <a:cs typeface="Times New Roman" pitchFamily="18" charset="0"/>
            </a:endParaRPr>
          </a:p>
          <a:p>
            <a:pPr>
              <a:buNone/>
            </a:pPr>
            <a:endParaRPr lang="mn-MN" dirty="0" smtClean="0">
              <a:solidFill>
                <a:schemeClr val="tx2">
                  <a:lumMod val="75000"/>
                </a:schemeClr>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895600" y="16764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66800" y="381000"/>
            <a:ext cx="8229600" cy="11430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4800" b="1" i="0" u="none" strike="noStrike" kern="1200" cap="none" spc="0" normalizeH="0" baseline="0" noProof="0" dirty="0" smtClean="0">
                <a:ln>
                  <a:noFill/>
                </a:ln>
                <a:solidFill>
                  <a:schemeClr val="tx2">
                    <a:lumMod val="75000"/>
                  </a:schemeClr>
                </a:solidFill>
                <a:effectLst/>
                <a:uLnTx/>
                <a:uFillTx/>
                <a:latin typeface="Times New Roman" pitchFamily="18" charset="0"/>
                <a:ea typeface="+mj-ea"/>
                <a:cs typeface="Times New Roman" pitchFamily="18" charset="0"/>
              </a:rPr>
              <a:t>Ерөнхийлөгчийн сонгуульд</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4800" b="1" i="0" u="none" strike="noStrike" kern="1200" cap="none" spc="0" normalizeH="0" baseline="0" noProof="0" dirty="0" smtClean="0">
                <a:ln>
                  <a:noFill/>
                </a:ln>
                <a:solidFill>
                  <a:schemeClr val="tx2">
                    <a:lumMod val="75000"/>
                  </a:schemeClr>
                </a:solidFill>
                <a:effectLst/>
                <a:uLnTx/>
                <a:uFillTx/>
                <a:latin typeface="Times New Roman" pitchFamily="18" charset="0"/>
                <a:ea typeface="+mj-ea"/>
                <a:cs typeface="Times New Roman" pitchFamily="18" charset="0"/>
              </a:rPr>
              <a:t> нэр дэвшигчийг бүртгэх</a:t>
            </a:r>
            <a:endParaRPr kumimoji="0" lang="en-US" sz="4800" b="1" i="0" u="none" strike="noStrike" kern="1200" cap="none" spc="0" normalizeH="0" baseline="0" noProof="0" dirty="0">
              <a:ln>
                <a:noFill/>
              </a:ln>
              <a:solidFill>
                <a:schemeClr val="tx2">
                  <a:lumMod val="75000"/>
                </a:schemeClr>
              </a:solidFill>
              <a:effectLst/>
              <a:uLnTx/>
              <a:uFillTx/>
              <a:latin typeface="Times New Roman" pitchFamily="18" charset="0"/>
              <a:ea typeface="+mj-ea"/>
              <a:cs typeface="Times New Roman" pitchFamily="18" charset="0"/>
            </a:endParaRPr>
          </a:p>
        </p:txBody>
      </p:sp>
      <p:pic>
        <p:nvPicPr>
          <p:cNvPr id="5" name="Picture 4"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sp>
        <p:nvSpPr>
          <p:cNvPr id="6" name="Content Placeholder 2"/>
          <p:cNvSpPr>
            <a:spLocks noGrp="1"/>
          </p:cNvSpPr>
          <p:nvPr>
            <p:ph idx="1"/>
          </p:nvPr>
        </p:nvSpPr>
        <p:spPr>
          <a:xfrm>
            <a:off x="457200" y="2636837"/>
            <a:ext cx="8229600" cy="2620963"/>
          </a:xfrm>
        </p:spPr>
        <p:txBody>
          <a:bodyPr>
            <a:normAutofit/>
          </a:bodyPr>
          <a:lstStyle/>
          <a:p>
            <a:r>
              <a:rPr lang="mn-MN" sz="4800" dirty="0" smtClean="0">
                <a:solidFill>
                  <a:schemeClr val="tx2">
                    <a:lumMod val="75000"/>
                  </a:schemeClr>
                </a:solidFill>
                <a:latin typeface="Times New Roman" pitchFamily="18" charset="0"/>
                <a:cs typeface="Times New Roman" pitchFamily="18" charset="0"/>
              </a:rPr>
              <a:t>Сонгуулийн Ерөнхий Хороо бүртгэж, үнэмлэх олгоно. </a:t>
            </a:r>
          </a:p>
          <a:p>
            <a:pPr>
              <a:buNone/>
            </a:pPr>
            <a:endParaRPr lang="mn-MN" dirty="0" smtClean="0">
              <a:solidFill>
                <a:schemeClr val="tx2">
                  <a:lumMod val="75000"/>
                </a:schemeClr>
              </a:solidFill>
              <a:latin typeface="Times New Roman" pitchFamily="18" charset="0"/>
              <a:cs typeface="Times New Roman" pitchFamily="18" charset="0"/>
            </a:endParaRPr>
          </a:p>
        </p:txBody>
      </p:sp>
      <p:cxnSp>
        <p:nvCxnSpPr>
          <p:cNvPr id="7" name="Straight Connector 6"/>
          <p:cNvCxnSpPr/>
          <p:nvPr/>
        </p:nvCxnSpPr>
        <p:spPr>
          <a:xfrm>
            <a:off x="2819400" y="15224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4837"/>
            <a:ext cx="8229600" cy="4525963"/>
          </a:xfrm>
        </p:spPr>
        <p:txBody>
          <a:bodyPr>
            <a:normAutofit fontScale="92500"/>
          </a:bodyPr>
          <a:lstStyle/>
          <a:p>
            <a:r>
              <a:rPr lang="mn-MN" sz="4000" b="1" dirty="0" smtClean="0">
                <a:solidFill>
                  <a:schemeClr val="tx2">
                    <a:lumMod val="75000"/>
                  </a:schemeClr>
                </a:solidFill>
                <a:latin typeface="Times New Roman" pitchFamily="18" charset="0"/>
                <a:cs typeface="Times New Roman" pitchFamily="18" charset="0"/>
              </a:rPr>
              <a:t>Төрийн жинхэнэ албан хаагч </a:t>
            </a:r>
          </a:p>
          <a:p>
            <a:r>
              <a:rPr lang="mn-MN" dirty="0" smtClean="0">
                <a:solidFill>
                  <a:schemeClr val="tx2">
                    <a:lumMod val="75000"/>
                  </a:schemeClr>
                </a:solidFill>
                <a:latin typeface="Times New Roman" pitchFamily="18" charset="0"/>
                <a:cs typeface="Times New Roman" pitchFamily="18" charset="0"/>
              </a:rPr>
              <a:t>ТҮ-ний удирдах албан тушаалтан </a:t>
            </a:r>
          </a:p>
          <a:p>
            <a:r>
              <a:rPr lang="mn-MN" dirty="0" smtClean="0">
                <a:solidFill>
                  <a:schemeClr val="tx2">
                    <a:lumMod val="75000"/>
                  </a:schemeClr>
                </a:solidFill>
                <a:latin typeface="Times New Roman" pitchFamily="18" charset="0"/>
                <a:cs typeface="Times New Roman" pitchFamily="18" charset="0"/>
              </a:rPr>
              <a:t>Төрийн болон орон нутгийн өмчит, эсхүл өмчийн оролцоотой хуулийн этгээдийн дарга, дэд дарга, захирал, дэд </a:t>
            </a:r>
            <a:r>
              <a:rPr lang="mn-MN" dirty="0" smtClean="0">
                <a:solidFill>
                  <a:schemeClr val="tx2">
                    <a:lumMod val="75000"/>
                  </a:schemeClr>
                </a:solidFill>
                <a:latin typeface="Times New Roman" pitchFamily="18" charset="0"/>
                <a:cs typeface="Times New Roman" pitchFamily="18" charset="0"/>
              </a:rPr>
              <a:t>захирал</a:t>
            </a:r>
            <a:endParaRPr lang="en-US" dirty="0" smtClean="0">
              <a:solidFill>
                <a:schemeClr val="tx2">
                  <a:lumMod val="75000"/>
                </a:schemeClr>
              </a:solidFill>
              <a:latin typeface="Times New Roman" pitchFamily="18" charset="0"/>
              <a:cs typeface="Times New Roman" pitchFamily="18" charset="0"/>
            </a:endParaRPr>
          </a:p>
          <a:p>
            <a:pPr>
              <a:buNone/>
            </a:pPr>
            <a:r>
              <a:rPr lang="mn-MN"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1 </a:t>
            </a:r>
            <a:r>
              <a:rPr lang="mn-MN" sz="2800" b="1" dirty="0" smtClean="0">
                <a:solidFill>
                  <a:srgbClr val="FF0000"/>
                </a:solidFill>
                <a:latin typeface="Times New Roman" pitchFamily="18" charset="0"/>
                <a:cs typeface="Times New Roman" pitchFamily="18" charset="0"/>
              </a:rPr>
              <a:t>сарын 1-ний өдрөөс өмнө чөлөөлөгдсөн байна.</a:t>
            </a:r>
            <a:endParaRPr lang="mn-MN" sz="2800" b="1" dirty="0" smtClean="0">
              <a:solidFill>
                <a:srgbClr val="FF0000"/>
              </a:solidFill>
              <a:latin typeface="Times New Roman" pitchFamily="18" charset="0"/>
              <a:cs typeface="Times New Roman" pitchFamily="18" charset="0"/>
            </a:endParaRPr>
          </a:p>
          <a:p>
            <a:pPr lvl="1"/>
            <a:r>
              <a:rPr lang="mn-MN" dirty="0" smtClean="0">
                <a:solidFill>
                  <a:srgbClr val="FF0000"/>
                </a:solidFill>
                <a:latin typeface="Times New Roman" pitchFamily="18" charset="0"/>
                <a:cs typeface="Times New Roman" pitchFamily="18" charset="0"/>
              </a:rPr>
              <a:t>чөлөөлөгдөх хүсэлтээ гаргасан байна.</a:t>
            </a:r>
          </a:p>
          <a:p>
            <a:pPr lvl="1"/>
            <a:r>
              <a:rPr lang="mn-MN" dirty="0" smtClean="0">
                <a:solidFill>
                  <a:srgbClr val="FF0000"/>
                </a:solidFill>
                <a:latin typeface="Times New Roman" pitchFamily="18" charset="0"/>
                <a:cs typeface="Times New Roman" pitchFamily="18" charset="0"/>
              </a:rPr>
              <a:t>Нэр дэвшигчээр бүртгүүлсэн өдрөөс хойш ажлаа гүйцэтгээгүй байна. </a:t>
            </a:r>
            <a:endParaRPr lang="en-US" dirty="0">
              <a:solidFill>
                <a:srgbClr val="FF0000"/>
              </a:solidFill>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rmAutofit fontScale="90000"/>
          </a:bodyPr>
          <a:lstStyle/>
          <a:p>
            <a:r>
              <a:rPr lang="mn-MN" b="1" dirty="0" smtClean="0">
                <a:solidFill>
                  <a:schemeClr val="tx2">
                    <a:lumMod val="75000"/>
                  </a:schemeClr>
                </a:solidFill>
                <a:latin typeface="Times New Roman" pitchFamily="18" charset="0"/>
                <a:cs typeface="Times New Roman" pitchFamily="18" charset="0"/>
              </a:rPr>
              <a:t>Нэр дэвшигчид</a:t>
            </a:r>
            <a:br>
              <a:rPr lang="mn-MN" b="1" dirty="0" smtClean="0">
                <a:solidFill>
                  <a:schemeClr val="tx2">
                    <a:lumMod val="75000"/>
                  </a:schemeClr>
                </a:solidFill>
                <a:latin typeface="Times New Roman" pitchFamily="18" charset="0"/>
                <a:cs typeface="Times New Roman" pitchFamily="18" charset="0"/>
              </a:rPr>
            </a:br>
            <a:r>
              <a:rPr lang="mn-MN" b="1" dirty="0" smtClean="0">
                <a:solidFill>
                  <a:schemeClr val="tx2">
                    <a:lumMod val="75000"/>
                  </a:schemeClr>
                </a:solidFill>
                <a:latin typeface="Times New Roman" pitchFamily="18" charset="0"/>
                <a:cs typeface="Times New Roman" pitchFamily="18" charset="0"/>
              </a:rPr>
              <a:t> тавигдах шаардлага: </a:t>
            </a:r>
            <a:endParaRPr lang="en-US" b="1" dirty="0">
              <a:solidFill>
                <a:schemeClr val="tx2">
                  <a:lumMod val="75000"/>
                </a:schemeClr>
              </a:solidFill>
              <a:latin typeface="Times New Roman" pitchFamily="18" charset="0"/>
              <a:cs typeface="Times New Roman" pitchFamily="18" charset="0"/>
            </a:endParaRPr>
          </a:p>
        </p:txBody>
      </p:sp>
      <p:pic>
        <p:nvPicPr>
          <p:cNvPr id="5" name="Picture 4" descr="LOGO-GECM.png"/>
          <p:cNvPicPr>
            <a:picLocks noChangeAspect="1"/>
          </p:cNvPicPr>
          <p:nvPr/>
        </p:nvPicPr>
        <p:blipFill>
          <a:blip r:embed="rId3" cstate="print"/>
          <a:stretch>
            <a:fillRect/>
          </a:stretch>
        </p:blipFill>
        <p:spPr>
          <a:xfrm>
            <a:off x="304800" y="3810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14600" y="14478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fontScale="90000"/>
          </a:bodyPr>
          <a:lstStyle/>
          <a:p>
            <a:r>
              <a:rPr lang="mn-MN" b="1" dirty="0">
                <a:solidFill>
                  <a:schemeClr val="tx2">
                    <a:lumMod val="75000"/>
                  </a:schemeClr>
                </a:solidFill>
                <a:latin typeface="Times New Roman" pitchFamily="18" charset="0"/>
                <a:cs typeface="Times New Roman" pitchFamily="18" charset="0"/>
              </a:rPr>
              <a:t>Н</a:t>
            </a:r>
            <a:r>
              <a:rPr lang="mn-MN" b="1" dirty="0" smtClean="0">
                <a:solidFill>
                  <a:schemeClr val="tx2">
                    <a:lumMod val="75000"/>
                  </a:schemeClr>
                </a:solidFill>
                <a:latin typeface="Times New Roman" pitchFamily="18" charset="0"/>
                <a:cs typeface="Times New Roman" pitchFamily="18" charset="0"/>
              </a:rPr>
              <a:t>эр дэвшигчид </a:t>
            </a:r>
            <a:br>
              <a:rPr lang="mn-MN" b="1" dirty="0" smtClean="0">
                <a:solidFill>
                  <a:schemeClr val="tx2">
                    <a:lumMod val="75000"/>
                  </a:schemeClr>
                </a:solidFill>
                <a:latin typeface="Times New Roman" pitchFamily="18" charset="0"/>
                <a:cs typeface="Times New Roman" pitchFamily="18" charset="0"/>
              </a:rPr>
            </a:br>
            <a:r>
              <a:rPr lang="mn-MN" b="1" dirty="0" smtClean="0">
                <a:solidFill>
                  <a:schemeClr val="tx2">
                    <a:lumMod val="75000"/>
                  </a:schemeClr>
                </a:solidFill>
                <a:latin typeface="Times New Roman" pitchFamily="18" charset="0"/>
                <a:cs typeface="Times New Roman" pitchFamily="18" charset="0"/>
              </a:rPr>
              <a:t>тавигдах шаардлага: </a:t>
            </a:r>
            <a:endParaRPr lang="en-US"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570036"/>
            <a:ext cx="8229600" cy="4906964"/>
          </a:xfrm>
        </p:spPr>
        <p:txBody>
          <a:bodyPr>
            <a:normAutofit/>
          </a:bodyPr>
          <a:lstStyle/>
          <a:p>
            <a:pPr marL="55563" indent="-55563"/>
            <a:r>
              <a:rPr lang="mn-MN" dirty="0" smtClean="0">
                <a:solidFill>
                  <a:schemeClr val="tx2">
                    <a:lumMod val="75000"/>
                  </a:schemeClr>
                </a:solidFill>
                <a:latin typeface="Times New Roman" pitchFamily="18" charset="0"/>
                <a:cs typeface="Times New Roman" pitchFamily="18" charset="0"/>
              </a:rPr>
              <a:t> Шүүхийн шийдвэрээр тогтоогдсон өр төлбөргүй</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marL="55563" indent="-55563"/>
            <a:r>
              <a:rPr lang="mn-MN" dirty="0" smtClean="0">
                <a:solidFill>
                  <a:schemeClr val="tx2">
                    <a:lumMod val="75000"/>
                  </a:schemeClr>
                </a:solidFill>
                <a:latin typeface="Times New Roman" pitchFamily="18" charset="0"/>
                <a:cs typeface="Times New Roman" pitchFamily="18" charset="0"/>
              </a:rPr>
              <a:t> Татварын хугацаа хэтэрсэн өргүй </a:t>
            </a:r>
            <a:r>
              <a:rPr lang="en-US" dirty="0" smtClean="0">
                <a:solidFill>
                  <a:schemeClr val="tx2">
                    <a:lumMod val="75000"/>
                  </a:schemeClr>
                </a:solidFill>
                <a:latin typeface="Times New Roman" pitchFamily="18" charset="0"/>
                <a:cs typeface="Times New Roman" pitchFamily="18" charset="0"/>
              </a:rPr>
              <a:t>(</a:t>
            </a:r>
            <a:r>
              <a:rPr lang="mn-MN" dirty="0" smtClean="0">
                <a:solidFill>
                  <a:schemeClr val="tx2">
                    <a:lumMod val="75000"/>
                  </a:schemeClr>
                </a:solidFill>
                <a:latin typeface="Times New Roman" pitchFamily="18" charset="0"/>
                <a:cs typeface="Times New Roman" pitchFamily="18" charset="0"/>
              </a:rPr>
              <a:t>51 ба түүнээс дээш хувийн хувьцаа эзэмшдэг компани</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marL="55563" indent="-55563"/>
            <a:r>
              <a:rPr lang="mn-MN" dirty="0" smtClean="0">
                <a:solidFill>
                  <a:schemeClr val="tx2">
                    <a:lumMod val="75000"/>
                  </a:schemeClr>
                </a:solidFill>
                <a:latin typeface="Times New Roman" pitchFamily="18" charset="0"/>
                <a:cs typeface="Times New Roman" pitchFamily="18" charset="0"/>
              </a:rPr>
              <a:t> Ял шийтгүүлж байгаагүй, эсхүл ялгүй болсон байх</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marL="55563" indent="-55563"/>
            <a:r>
              <a:rPr lang="mn-MN" dirty="0" smtClean="0">
                <a:solidFill>
                  <a:schemeClr val="tx2">
                    <a:lumMod val="75000"/>
                  </a:schemeClr>
                </a:solidFill>
                <a:latin typeface="Times New Roman" pitchFamily="18" charset="0"/>
                <a:cs typeface="Times New Roman" pitchFamily="18" charset="0"/>
              </a:rPr>
              <a:t> тухайн сонгуультай холбоотой бусад шаардлага.</a:t>
            </a:r>
          </a:p>
          <a:p>
            <a:pPr marL="55563" indent="-55563"/>
            <a:endParaRPr lang="mn-MN" dirty="0" smtClean="0">
              <a:solidFill>
                <a:schemeClr val="tx2">
                  <a:lumMod val="75000"/>
                </a:schemeClr>
              </a:solidFill>
              <a:latin typeface="Times New Roman" pitchFamily="18" charset="0"/>
              <a:cs typeface="Times New Roman" pitchFamily="18" charset="0"/>
            </a:endParaRPr>
          </a:p>
          <a:p>
            <a:endParaRPr lang="en-US" sz="4800" b="1" dirty="0">
              <a:solidFill>
                <a:schemeClr val="tx2">
                  <a:lumMod val="75000"/>
                </a:schemeClr>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3" cstate="print"/>
          <a:stretch>
            <a:fillRect/>
          </a:stretch>
        </p:blipFill>
        <p:spPr>
          <a:xfrm>
            <a:off x="304800" y="3810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4384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229600" cy="1143000"/>
          </a:xfrm>
        </p:spPr>
        <p:txBody>
          <a:bodyPr>
            <a:noAutofit/>
          </a:bodyPr>
          <a:lstStyle/>
          <a:p>
            <a:r>
              <a:rPr lang="mn-MN" sz="4000" b="1" dirty="0" smtClean="0">
                <a:solidFill>
                  <a:schemeClr val="tx2">
                    <a:lumMod val="75000"/>
                  </a:schemeClr>
                </a:solidFill>
                <a:latin typeface="Times New Roman" pitchFamily="18" charset="0"/>
                <a:cs typeface="Times New Roman" pitchFamily="18" charset="0"/>
              </a:rPr>
              <a:t>Нэр дэвшигчийг бүртгэх эсэх </a:t>
            </a:r>
            <a:br>
              <a:rPr lang="mn-MN" sz="4000" b="1" dirty="0" smtClean="0">
                <a:solidFill>
                  <a:schemeClr val="tx2">
                    <a:lumMod val="75000"/>
                  </a:schemeClr>
                </a:solidFill>
                <a:latin typeface="Times New Roman" pitchFamily="18" charset="0"/>
                <a:cs typeface="Times New Roman" pitchFamily="18" charset="0"/>
              </a:rPr>
            </a:br>
            <a:r>
              <a:rPr lang="mn-MN" sz="4000" b="1" dirty="0" smtClean="0">
                <a:solidFill>
                  <a:schemeClr val="tx2">
                    <a:lumMod val="75000"/>
                  </a:schemeClr>
                </a:solidFill>
                <a:latin typeface="Times New Roman" pitchFamily="18" charset="0"/>
                <a:cs typeface="Times New Roman" pitchFamily="18" charset="0"/>
              </a:rPr>
              <a:t>шийдвэр гаргах</a:t>
            </a:r>
            <a:endParaRPr lang="en-US" sz="4000"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81201"/>
            <a:ext cx="8153400" cy="3352799"/>
          </a:xfrm>
        </p:spPr>
        <p:txBody>
          <a:bodyPr>
            <a:normAutofit/>
          </a:bodyPr>
          <a:lstStyle/>
          <a:p>
            <a:pPr algn="just"/>
            <a:r>
              <a:rPr lang="en-US" sz="4000" dirty="0" smtClean="0">
                <a:solidFill>
                  <a:schemeClr val="tx2">
                    <a:lumMod val="75000"/>
                  </a:schemeClr>
                </a:solidFill>
                <a:latin typeface="Times New Roman" pitchFamily="18" charset="0"/>
                <a:cs typeface="Times New Roman" pitchFamily="18" charset="0"/>
              </a:rPr>
              <a:t>С</a:t>
            </a:r>
            <a:r>
              <a:rPr lang="mn-MN" sz="4000" dirty="0" smtClean="0">
                <a:solidFill>
                  <a:schemeClr val="tx2">
                    <a:lumMod val="75000"/>
                  </a:schemeClr>
                </a:solidFill>
                <a:latin typeface="Times New Roman" pitchFamily="18" charset="0"/>
                <a:cs typeface="Times New Roman" pitchFamily="18" charset="0"/>
              </a:rPr>
              <a:t>онг</a:t>
            </a:r>
            <a:r>
              <a:rPr lang="en-US" sz="4000" dirty="0" err="1" smtClean="0">
                <a:solidFill>
                  <a:schemeClr val="tx2">
                    <a:lumMod val="75000"/>
                  </a:schemeClr>
                </a:solidFill>
                <a:latin typeface="Times New Roman" pitchFamily="18" charset="0"/>
                <a:cs typeface="Times New Roman" pitchFamily="18" charset="0"/>
              </a:rPr>
              <a:t>уулийн</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хороо</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нэр</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дэвшигчий</a:t>
            </a:r>
            <a:r>
              <a:rPr lang="mn-MN" sz="4000" dirty="0" smtClean="0">
                <a:solidFill>
                  <a:schemeClr val="tx2">
                    <a:lumMod val="75000"/>
                  </a:schemeClr>
                </a:solidFill>
                <a:latin typeface="Times New Roman" pitchFamily="18" charset="0"/>
                <a:cs typeface="Times New Roman" pitchFamily="18" charset="0"/>
              </a:rPr>
              <a:t>н баримт бичгийг хүлээн авснаас хойш 5</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хоногийн</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дотор</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бүртгэх</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эсэх</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асуудлыг</a:t>
            </a:r>
            <a:r>
              <a:rPr lang="mn-MN"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шийдвэрлэж</a:t>
            </a:r>
            <a:r>
              <a:rPr lang="mn-MN" sz="4000" dirty="0" smtClean="0">
                <a:solidFill>
                  <a:schemeClr val="tx2">
                    <a:lumMod val="75000"/>
                  </a:schemeClr>
                </a:solidFill>
                <a:latin typeface="Times New Roman" pitchFamily="18" charset="0"/>
                <a:cs typeface="Times New Roman" pitchFamily="18" charset="0"/>
              </a:rPr>
              <a:t>,</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тогтоол</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гаргана</a:t>
            </a:r>
            <a:r>
              <a:rPr lang="en-US" sz="4000" dirty="0" smtClean="0">
                <a:solidFill>
                  <a:schemeClr val="tx2">
                    <a:lumMod val="75000"/>
                  </a:schemeClr>
                </a:solidFill>
                <a:latin typeface="Times New Roman" pitchFamily="18" charset="0"/>
                <a:cs typeface="Times New Roman" pitchFamily="18" charset="0"/>
              </a:rPr>
              <a:t>.</a:t>
            </a:r>
            <a:r>
              <a:rPr lang="mn-MN" sz="4000" dirty="0" smtClean="0">
                <a:solidFill>
                  <a:schemeClr val="tx2">
                    <a:lumMod val="75000"/>
                  </a:schemeClr>
                </a:solidFill>
                <a:latin typeface="Times New Roman" pitchFamily="18" charset="0"/>
                <a:cs typeface="Times New Roman" pitchFamily="18" charset="0"/>
              </a:rPr>
              <a:t> </a:t>
            </a:r>
          </a:p>
        </p:txBody>
      </p:sp>
      <p:pic>
        <p:nvPicPr>
          <p:cNvPr id="4" name="Picture 3" descr="LOGO-GECM.png"/>
          <p:cNvPicPr>
            <a:picLocks noChangeAspect="1"/>
          </p:cNvPicPr>
          <p:nvPr/>
        </p:nvPicPr>
        <p:blipFill>
          <a:blip r:embed="rId2" cstate="print"/>
          <a:stretch>
            <a:fillRect/>
          </a:stretch>
        </p:blipFill>
        <p:spPr>
          <a:xfrm>
            <a:off x="304800" y="410347"/>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7432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229600" cy="1143000"/>
          </a:xfrm>
        </p:spPr>
        <p:txBody>
          <a:bodyPr>
            <a:normAutofit fontScale="90000"/>
          </a:bodyPr>
          <a:lstStyle/>
          <a:p>
            <a:r>
              <a:rPr lang="mn-MN" b="1" dirty="0" smtClean="0">
                <a:solidFill>
                  <a:schemeClr val="tx2">
                    <a:lumMod val="75000"/>
                  </a:schemeClr>
                </a:solidFill>
                <a:latin typeface="Times New Roman" pitchFamily="18" charset="0"/>
                <a:cs typeface="Times New Roman" pitchFamily="18" charset="0"/>
              </a:rPr>
              <a:t>Нэр дэвшигчийн </a:t>
            </a:r>
            <a:br>
              <a:rPr lang="mn-MN" b="1" dirty="0" smtClean="0">
                <a:solidFill>
                  <a:schemeClr val="tx2">
                    <a:lumMod val="75000"/>
                  </a:schemeClr>
                </a:solidFill>
                <a:latin typeface="Times New Roman" pitchFamily="18" charset="0"/>
                <a:cs typeface="Times New Roman" pitchFamily="18" charset="0"/>
              </a:rPr>
            </a:br>
            <a:r>
              <a:rPr lang="mn-MN" b="1" dirty="0" smtClean="0">
                <a:solidFill>
                  <a:schemeClr val="tx2">
                    <a:lumMod val="75000"/>
                  </a:schemeClr>
                </a:solidFill>
                <a:latin typeface="Times New Roman" pitchFamily="18" charset="0"/>
                <a:cs typeface="Times New Roman" pitchFamily="18" charset="0"/>
              </a:rPr>
              <a:t>үнэмлэх олгох</a:t>
            </a:r>
            <a:endParaRPr lang="en-US"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408237"/>
            <a:ext cx="8229600" cy="4525963"/>
          </a:xfrm>
        </p:spPr>
        <p:txBody>
          <a:bodyPr>
            <a:noAutofit/>
          </a:bodyPr>
          <a:lstStyle/>
          <a:p>
            <a:pPr algn="just"/>
            <a:r>
              <a:rPr lang="mn-MN" sz="4000" dirty="0" smtClean="0">
                <a:solidFill>
                  <a:schemeClr val="tx2">
                    <a:lumMod val="75000"/>
                  </a:schemeClr>
                </a:solidFill>
                <a:latin typeface="Times New Roman" pitchFamily="18" charset="0"/>
                <a:cs typeface="Times New Roman" pitchFamily="18" charset="0"/>
              </a:rPr>
              <a:t>С</a:t>
            </a:r>
            <a:r>
              <a:rPr lang="en-US" sz="4000" dirty="0" err="1" smtClean="0">
                <a:solidFill>
                  <a:schemeClr val="tx2">
                    <a:lumMod val="75000"/>
                  </a:schemeClr>
                </a:solidFill>
                <a:latin typeface="Times New Roman" pitchFamily="18" charset="0"/>
                <a:cs typeface="Times New Roman" pitchFamily="18" charset="0"/>
              </a:rPr>
              <a:t>анал</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авах</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өдрөөс</a:t>
            </a:r>
            <a:r>
              <a:rPr lang="en-US" sz="4000" dirty="0" smtClean="0">
                <a:solidFill>
                  <a:schemeClr val="tx2">
                    <a:lumMod val="75000"/>
                  </a:schemeClr>
                </a:solidFill>
                <a:latin typeface="Times New Roman" pitchFamily="18" charset="0"/>
                <a:cs typeface="Times New Roman" pitchFamily="18" charset="0"/>
              </a:rPr>
              <a:t> 22 </a:t>
            </a:r>
            <a:r>
              <a:rPr lang="en-US" sz="4000" dirty="0" err="1" smtClean="0">
                <a:solidFill>
                  <a:schemeClr val="tx2">
                    <a:lumMod val="75000"/>
                  </a:schemeClr>
                </a:solidFill>
                <a:latin typeface="Times New Roman" pitchFamily="18" charset="0"/>
                <a:cs typeface="Times New Roman" pitchFamily="18" charset="0"/>
              </a:rPr>
              <a:t>хоногийн</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өмнө</a:t>
            </a:r>
            <a:r>
              <a:rPr lang="mn-MN"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нэг</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өдөр</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олгоно</a:t>
            </a:r>
            <a:r>
              <a:rPr lang="en-US" sz="4000" dirty="0" smtClean="0">
                <a:solidFill>
                  <a:schemeClr val="tx2">
                    <a:lumMod val="75000"/>
                  </a:schemeClr>
                </a:solidFill>
                <a:latin typeface="Times New Roman" pitchFamily="18" charset="0"/>
                <a:cs typeface="Times New Roman" pitchFamily="18" charset="0"/>
              </a:rPr>
              <a:t>.</a:t>
            </a:r>
            <a:r>
              <a:rPr lang="mn-MN" sz="4000" dirty="0" smtClean="0">
                <a:solidFill>
                  <a:schemeClr val="tx2">
                    <a:lumMod val="75000"/>
                  </a:schemeClr>
                </a:solidFill>
                <a:latin typeface="Times New Roman" pitchFamily="18" charset="0"/>
                <a:cs typeface="Times New Roman" pitchFamily="18" charset="0"/>
              </a:rPr>
              <a:t> </a:t>
            </a:r>
          </a:p>
          <a:p>
            <a:pPr algn="just"/>
            <a:r>
              <a:rPr lang="en-US" sz="4000" dirty="0" err="1" smtClean="0">
                <a:solidFill>
                  <a:schemeClr val="tx2">
                    <a:lumMod val="75000"/>
                  </a:schemeClr>
                </a:solidFill>
                <a:latin typeface="Times New Roman" pitchFamily="18" charset="0"/>
                <a:cs typeface="Times New Roman" pitchFamily="18" charset="0"/>
              </a:rPr>
              <a:t>Нэр</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дэвшигчийн</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үнэмлэхийг</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нэр</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дэвшигчид</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өөрт</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нь</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эсхүл</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төлөөлөгчид</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нь</a:t>
            </a:r>
            <a:r>
              <a:rPr lang="en-US" sz="4000" dirty="0" smtClean="0">
                <a:solidFill>
                  <a:schemeClr val="tx2">
                    <a:lumMod val="75000"/>
                  </a:schemeClr>
                </a:solidFill>
                <a:latin typeface="Times New Roman" pitchFamily="18" charset="0"/>
                <a:cs typeface="Times New Roman" pitchFamily="18" charset="0"/>
              </a:rPr>
              <a:t> </a:t>
            </a:r>
            <a:r>
              <a:rPr lang="en-US" sz="4000" dirty="0" err="1" smtClean="0">
                <a:solidFill>
                  <a:schemeClr val="tx2">
                    <a:lumMod val="75000"/>
                  </a:schemeClr>
                </a:solidFill>
                <a:latin typeface="Times New Roman" pitchFamily="18" charset="0"/>
                <a:cs typeface="Times New Roman" pitchFamily="18" charset="0"/>
              </a:rPr>
              <a:t>олгоно</a:t>
            </a:r>
            <a:r>
              <a:rPr lang="en-US" sz="4000" dirty="0" smtClean="0">
                <a:solidFill>
                  <a:schemeClr val="tx2">
                    <a:lumMod val="75000"/>
                  </a:schemeClr>
                </a:solidFill>
                <a:latin typeface="Times New Roman" pitchFamily="18" charset="0"/>
                <a:cs typeface="Times New Roman" pitchFamily="18" charset="0"/>
              </a:rPr>
              <a:t>. </a:t>
            </a:r>
            <a:r>
              <a:rPr lang="mn-MN" sz="4000" dirty="0" smtClean="0">
                <a:solidFill>
                  <a:schemeClr val="tx2">
                    <a:lumMod val="75000"/>
                  </a:schemeClr>
                </a:solidFill>
                <a:latin typeface="Times New Roman" pitchFamily="18" charset="0"/>
                <a:cs typeface="Times New Roman" pitchFamily="18" charset="0"/>
              </a:rPr>
              <a:t> </a:t>
            </a:r>
            <a:endParaRPr lang="en-US" sz="4000" dirty="0" smtClean="0">
              <a:solidFill>
                <a:schemeClr val="tx2">
                  <a:lumMod val="75000"/>
                </a:schemeClr>
              </a:solidFill>
              <a:latin typeface="Times New Roman" pitchFamily="18" charset="0"/>
              <a:cs typeface="Times New Roman" pitchFamily="18" charset="0"/>
            </a:endParaRPr>
          </a:p>
          <a:p>
            <a:endParaRPr lang="en-US" sz="4000" dirty="0">
              <a:solidFill>
                <a:schemeClr val="tx2">
                  <a:lumMod val="75000"/>
                </a:schemeClr>
              </a:solidFill>
            </a:endParaRPr>
          </a:p>
        </p:txBody>
      </p:sp>
      <p:pic>
        <p:nvPicPr>
          <p:cNvPr id="4" name="Picture 3" descr="LOGO-GECM.png"/>
          <p:cNvPicPr>
            <a:picLocks noChangeAspect="1"/>
          </p:cNvPicPr>
          <p:nvPr/>
        </p:nvPicPr>
        <p:blipFill>
          <a:blip r:embed="rId3" cstate="print"/>
          <a:stretch>
            <a:fillRect/>
          </a:stretch>
        </p:blipFill>
        <p:spPr>
          <a:xfrm>
            <a:off x="304800" y="410347"/>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7432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722437"/>
            <a:ext cx="8229600" cy="4525963"/>
          </a:xfrm>
        </p:spPr>
        <p:txBody>
          <a:bodyPr/>
          <a:lstStyle/>
          <a:p>
            <a:r>
              <a:rPr lang="mn-MN" dirty="0" smtClean="0">
                <a:solidFill>
                  <a:schemeClr val="tx2">
                    <a:lumMod val="75000"/>
                  </a:schemeClr>
                </a:solidFill>
                <a:latin typeface="Times New Roman" pitchFamily="18" charset="0"/>
                <a:cs typeface="Times New Roman" pitchFamily="18" charset="0"/>
              </a:rPr>
              <a:t>Нэр дэвшүүлэх ажиллагааг хуулийн хугацаанд явуулаагүй</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r>
              <a:rPr lang="mn-MN" dirty="0" smtClean="0">
                <a:solidFill>
                  <a:schemeClr val="tx2">
                    <a:lumMod val="75000"/>
                  </a:schemeClr>
                </a:solidFill>
                <a:latin typeface="Times New Roman" pitchFamily="18" charset="0"/>
                <a:cs typeface="Times New Roman" pitchFamily="18" charset="0"/>
              </a:rPr>
              <a:t>Нэр дэвшигчид тавигдах шаардлага хангаагүй</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r>
              <a:rPr lang="mn-MN" dirty="0" smtClean="0">
                <a:solidFill>
                  <a:schemeClr val="tx2">
                    <a:lumMod val="75000"/>
                  </a:schemeClr>
                </a:solidFill>
                <a:latin typeface="Times New Roman" pitchFamily="18" charset="0"/>
                <a:cs typeface="Times New Roman" pitchFamily="18" charset="0"/>
              </a:rPr>
              <a:t>Баримт бичиг дутуу, эсхүл хуурамч</a:t>
            </a:r>
            <a:r>
              <a:rPr lang="en-US"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p:txBody>
      </p:sp>
      <p:sp>
        <p:nvSpPr>
          <p:cNvPr id="4" name="Title 1"/>
          <p:cNvSpPr txBox="1">
            <a:spLocks/>
          </p:cNvSpPr>
          <p:nvPr/>
        </p:nvSpPr>
        <p:spPr>
          <a:xfrm>
            <a:off x="838200" y="228600"/>
            <a:ext cx="82296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4400" b="1" i="0" u="none" strike="noStrike" kern="1200" cap="none" spc="0" normalizeH="0" baseline="0" noProof="0" dirty="0" smtClean="0">
                <a:ln>
                  <a:noFill/>
                </a:ln>
                <a:solidFill>
                  <a:schemeClr val="tx2">
                    <a:lumMod val="75000"/>
                  </a:schemeClr>
                </a:solidFill>
                <a:effectLst/>
                <a:uLnTx/>
                <a:uFillTx/>
                <a:latin typeface="Times New Roman" pitchFamily="18" charset="0"/>
                <a:ea typeface="+mj-ea"/>
                <a:cs typeface="Times New Roman" pitchFamily="18" charset="0"/>
              </a:rPr>
              <a:t>Нэр дэвшигчийг бүртгэхээс татгалзах үндэслэл</a:t>
            </a:r>
            <a:endParaRPr kumimoji="0" lang="en-US" sz="4400" b="1" i="0" u="none" strike="noStrike" kern="1200" cap="none" spc="0" normalizeH="0" baseline="0" noProof="0" dirty="0">
              <a:ln>
                <a:noFill/>
              </a:ln>
              <a:solidFill>
                <a:schemeClr val="tx2">
                  <a:lumMod val="75000"/>
                </a:schemeClr>
              </a:solidFill>
              <a:effectLst/>
              <a:uLnTx/>
              <a:uFillTx/>
              <a:latin typeface="Times New Roman" pitchFamily="18" charset="0"/>
              <a:ea typeface="+mj-ea"/>
              <a:cs typeface="Times New Roman" pitchFamily="18" charset="0"/>
            </a:endParaRPr>
          </a:p>
        </p:txBody>
      </p:sp>
      <p:pic>
        <p:nvPicPr>
          <p:cNvPr id="5" name="Picture 4" descr="LOGO-GECM.png"/>
          <p:cNvPicPr>
            <a:picLocks noChangeAspect="1"/>
          </p:cNvPicPr>
          <p:nvPr/>
        </p:nvPicPr>
        <p:blipFill>
          <a:blip r:embed="rId2" cstate="print"/>
          <a:stretch>
            <a:fillRect/>
          </a:stretch>
        </p:blipFill>
        <p:spPr>
          <a:xfrm>
            <a:off x="304800" y="410347"/>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743200" y="1446212"/>
            <a:ext cx="4572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581400" y="5939135"/>
            <a:ext cx="5416105" cy="461665"/>
          </a:xfrm>
          <a:prstGeom prst="rect">
            <a:avLst/>
          </a:prstGeom>
        </p:spPr>
        <p:txBody>
          <a:bodyPr wrap="square">
            <a:spAutoFit/>
          </a:bodyPr>
          <a:lstStyle/>
          <a:p>
            <a:pPr marL="514350" indent="-514350">
              <a:buNone/>
            </a:pPr>
            <a:r>
              <a:rPr lang="en-US" sz="2400" i="1" dirty="0" smtClean="0">
                <a:solidFill>
                  <a:schemeClr val="tx2">
                    <a:lumMod val="75000"/>
                  </a:schemeClr>
                </a:solidFill>
                <a:latin typeface="Times New Roman" pitchFamily="18" charset="0"/>
                <a:cs typeface="Times New Roman" pitchFamily="18" charset="0"/>
              </a:rPr>
              <a:t>(</a:t>
            </a:r>
            <a:r>
              <a:rPr lang="mn-MN" sz="2400" i="1" dirty="0" smtClean="0">
                <a:solidFill>
                  <a:schemeClr val="tx2">
                    <a:lumMod val="75000"/>
                  </a:schemeClr>
                </a:solidFill>
                <a:latin typeface="Times New Roman" pitchFamily="18" charset="0"/>
                <a:cs typeface="Times New Roman" pitchFamily="18" charset="0"/>
              </a:rPr>
              <a:t>Сонгуулийн тухай хуулийн 158-р зүйл</a:t>
            </a:r>
            <a:r>
              <a:rPr lang="en-US" sz="2400" i="1" dirty="0" smtClean="0">
                <a:solidFill>
                  <a:schemeClr val="tx2">
                    <a:lumMod val="75000"/>
                  </a:schemeClr>
                </a:solidFill>
                <a:latin typeface="Times New Roman" pitchFamily="18" charset="0"/>
                <a:cs typeface="Times New Roman" pitchFamily="18" charset="0"/>
              </a:rPr>
              <a:t>)</a:t>
            </a:r>
            <a:endParaRPr lang="mn-MN" sz="2400" dirty="0" smtClean="0">
              <a:solidFill>
                <a:schemeClr val="tx2">
                  <a:lumMod val="75000"/>
                </a:schemeClr>
              </a:solidFill>
              <a:latin typeface="Times New Roman" pitchFamily="18" charset="0"/>
              <a:cs typeface="Times New Roman" pitchFamily="18" charset="0"/>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3313</TotalTime>
  <Words>373</Words>
  <Application>Microsoft Office PowerPoint</Application>
  <PresentationFormat>On-screen Show (4:3)</PresentationFormat>
  <Paragraphs>46</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АГУУЛГА</vt:lpstr>
      <vt:lpstr>Ерөнхийлөгчийн сонгуульд  нэр дэвшүүлэх</vt:lpstr>
      <vt:lpstr>Slide 4</vt:lpstr>
      <vt:lpstr>Нэр дэвшигчид  тавигдах шаардлага: </vt:lpstr>
      <vt:lpstr>Нэр дэвшигчид  тавигдах шаардлага: </vt:lpstr>
      <vt:lpstr>Нэр дэвшигчийг бүртгэх эсэх  шийдвэр гаргах</vt:lpstr>
      <vt:lpstr>Нэр дэвшигчийн  үнэмлэх олгох</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Kenai</dc:creator>
  <cp:lastModifiedBy>Bat-Erdene</cp:lastModifiedBy>
  <cp:revision>761</cp:revision>
  <dcterms:created xsi:type="dcterms:W3CDTF">2011-11-18T12:46:37Z</dcterms:created>
  <dcterms:modified xsi:type="dcterms:W3CDTF">2017-03-17T05:46:40Z</dcterms:modified>
</cp:coreProperties>
</file>